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78" r:id="rId5"/>
    <p:sldId id="259" r:id="rId6"/>
    <p:sldId id="263" r:id="rId7"/>
    <p:sldId id="272" r:id="rId8"/>
    <p:sldId id="258" r:id="rId9"/>
    <p:sldId id="284" r:id="rId10"/>
    <p:sldId id="275" r:id="rId11"/>
    <p:sldId id="276" r:id="rId12"/>
    <p:sldId id="265" r:id="rId13"/>
    <p:sldId id="285" r:id="rId14"/>
    <p:sldId id="286" r:id="rId15"/>
    <p:sldId id="287" r:id="rId16"/>
    <p:sldId id="312" r:id="rId17"/>
    <p:sldId id="311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9"/>
  </p:normalViewPr>
  <p:slideViewPr>
    <p:cSldViewPr snapToGrid="0" snapToObjects="1">
      <p:cViewPr>
        <p:scale>
          <a:sx n="78" d="100"/>
          <a:sy n="78" d="100"/>
        </p:scale>
        <p:origin x="14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767FE-4094-B544-8E59-EEBCB5A5A428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2A324-EA00-614E-B524-3686260E9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6EF0-EB6D-3047-B3C1-39683D863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9C4BF-A0C4-5441-A9AD-A3E32DB2A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D860D-BCE5-024E-B2A8-F0406036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32D76-C352-E44A-A08A-93113AA7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A24A-03C1-D343-A1E4-C26FCF11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9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68BB-4CBD-AD44-8CC4-BBC1DE2D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D8530-DECF-E947-8657-9FDB0250E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97902-65BE-284B-8EE7-2FD58460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2F5EC-1C79-9942-B774-B18C3139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53E28-8B9A-8444-8871-0BFBE549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1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D8169-3BFE-DE42-AA6B-011551A54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5D5A8-F819-4D45-AC2B-AB309150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EE7F-8DB0-9548-8559-ABA15DDF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7079-3F5D-0141-A193-5154E529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B1D0B-9728-124D-BC6C-2F1E8ABA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0725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EAE-C6DE-474E-BF68-F2B7F807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95C5-B885-9340-8E1C-52F155D1C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C421-354E-874A-A4FA-66E0B659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F7E46-CA3E-A043-8CAB-55A5FD67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DA7AD-2E7D-6E48-91BA-4C35B41C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4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0855-1C1F-0E44-8CAB-25E7A011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C4E5B-0FE6-A949-B788-8B151CC5B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7F063-6C8F-7949-BBAE-DE812B50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BEA2-3C51-624F-908C-6355BF204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AC7E0-2DA3-DF47-9952-11E52EE8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6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74D-F1A3-4341-8B98-25015D7C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BC37-02B3-0D4F-962B-A59CBA473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4EFAC-2FD1-7449-8849-A9485A786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B039-FAB7-9B44-81A3-BA659A62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15147-52C6-8140-90F2-C81D71539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1CE0-E6FA-0D4F-94EA-B138263F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7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091F-1B15-9E4E-84BB-4ED808A8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4217-39FF-0142-A690-8CC246C78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5627A-5B0C-DD49-953E-6FB811312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1818E-C7D6-E14D-B74C-2CEC7ECC7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21346-FD08-8E4F-B35B-20F355E04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1340A-FFF3-4A4C-83C2-2C6D80F2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98982-0D37-B241-BB0B-BA14DED4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C6EB5-A932-A34E-89B7-90883633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C336-BF34-3346-A3AC-3CCA10B0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482BB-363E-3D49-AAB8-EF77FC92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16968-6B55-4C4C-9EF6-1EABEC4E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19FB-7F82-9D41-8297-F62310A4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3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4955C-6E84-0941-B621-76084E3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B0203-EF6D-FE49-BB2E-33C8CAA3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B4450-F114-474C-A90C-50A77ECE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1168-E7EC-BD48-96AD-75589FA1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575D-9644-334E-895C-F75511290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6258F-D637-F64B-8CFA-3B66C3089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2C1A0-EF0A-ED4F-9D78-D3055AE9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F8298-ABD3-2E49-80B2-944BCBE3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E3FF1-F9B5-6846-8EF0-5E6C57B9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6EC5-4949-B548-8947-3A7BA86D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1E3AE-4431-0949-9A0E-C4D521B07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FD69E-44FE-514C-90AE-2EFD5C115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3A0C6-BC9B-D747-889C-9A368D18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9D7B0-63F9-4A41-B17A-FFAE3A4D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CB0A7-851E-FF46-B343-41A39F1B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9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690B85-5750-EE4A-B757-E336B0A4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2183-76DD-E44B-9495-6ABBC182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AC06-46C7-8F49-BFA0-F0418204C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B388-E67C-9A4D-95C5-A0362BE1F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AAB5-E92C-8542-9121-07F8AAEEA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0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6.jpeg"/><Relationship Id="rId7" Type="http://schemas.openxmlformats.org/officeDocument/2006/relationships/image" Target="../media/image44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10" Type="http://schemas.openxmlformats.org/officeDocument/2006/relationships/image" Target="../media/image47.jpe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EEDF05C3-4D09-584C-B0EC-C557EE8CE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r="4740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62F9B-4502-7F4A-A1B0-0A6EBE5DD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False spring damage on temperate tree seedlings is amplified with winter warming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BBD8C-32AA-FC48-8ECF-E75CA9703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Cat Chamberlain</a:t>
            </a:r>
          </a:p>
          <a:p>
            <a:r>
              <a:rPr lang="en-US">
                <a:solidFill>
                  <a:srgbClr val="FFFFFF"/>
                </a:solidFill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8533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lower, indoor, table, colorful&#10;&#10;Description automatically generated">
            <a:extLst>
              <a:ext uri="{FF2B5EF4-FFF2-40B4-BE49-F238E27FC236}">
                <a16:creationId xmlns:a16="http://schemas.microsoft.com/office/drawing/2014/main" id="{6D6C74D4-CEE3-374A-8A45-6894B248F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37" r="-1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3D72A6E7-EE06-5B4E-A720-5798E55FB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9" r="23586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00900-EA96-5249-B2D5-9A6F0EFA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False spring treatment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FDEF1E30-EADD-FF46-8B7D-0D55DFB0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rot="16200000">
            <a:off x="1060707" y="2304874"/>
            <a:ext cx="3997637" cy="42415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6B715D4-77F3-4B4F-B7A4-1542B71F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465825"/>
            <a:ext cx="5455917" cy="39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A7FCA5-98E2-5440-A28D-4886F4D41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5" t="-926" r="9196" b="928"/>
          <a:stretch/>
        </p:blipFill>
        <p:spPr>
          <a:xfrm rot="16200000">
            <a:off x="541204" y="98880"/>
            <a:ext cx="4128360" cy="4570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C889F4-A99A-E24B-B800-982D80817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4" t="189" r="38548" b="-191"/>
          <a:stretch/>
        </p:blipFill>
        <p:spPr>
          <a:xfrm>
            <a:off x="4968251" y="307164"/>
            <a:ext cx="2249424" cy="414123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CF4A89-7E3E-D341-A858-3A6198C80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7995" r="2723" b="2"/>
          <a:stretch/>
        </p:blipFill>
        <p:spPr>
          <a:xfrm rot="16200000">
            <a:off x="445854" y="4414347"/>
            <a:ext cx="1997803" cy="224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A80B82-235D-764E-B62D-CE43F806A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669" r="4" b="3880"/>
          <a:stretch/>
        </p:blipFill>
        <p:spPr>
          <a:xfrm>
            <a:off x="2645048" y="4540158"/>
            <a:ext cx="4572626" cy="1997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774515-C9AF-5E4F-9B90-BACA9B97C1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58" t="-292" r="4672" b="292"/>
          <a:stretch/>
        </p:blipFill>
        <p:spPr>
          <a:xfrm rot="16200000">
            <a:off x="6454912" y="1153047"/>
            <a:ext cx="6238642" cy="45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6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4D19-9E6F-A147-97B8-70A1896B8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734" y="1078548"/>
            <a:ext cx="9256266" cy="52079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FB0F1-62BB-5D47-9DB7-93CC669C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Effects of chilling and false spring on Phenology</a:t>
            </a:r>
          </a:p>
        </p:txBody>
      </p:sp>
    </p:spTree>
    <p:extLst>
      <p:ext uri="{BB962C8B-B14F-4D97-AF65-F5344CB8AC3E}">
        <p14:creationId xmlns:p14="http://schemas.microsoft.com/office/powerpoint/2010/main" val="384859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1CFC-C164-3344-9954-D99ECF4C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54"/>
            <a:ext cx="10515600" cy="1325563"/>
          </a:xfrm>
        </p:spPr>
        <p:txBody>
          <a:bodyPr/>
          <a:lstStyle/>
          <a:p>
            <a:r>
              <a:rPr lang="en-US" dirty="0"/>
              <a:t>Effects of chilling and false spring on growth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2C9D5-B428-E54D-B700-D92B89120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558"/>
          <a:stretch/>
        </p:blipFill>
        <p:spPr>
          <a:xfrm>
            <a:off x="1961448" y="1404644"/>
            <a:ext cx="4020068" cy="50882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7D89A-A64B-5F43-8573-E973C36A6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6"/>
          <a:stretch/>
        </p:blipFill>
        <p:spPr>
          <a:xfrm>
            <a:off x="6362697" y="1404644"/>
            <a:ext cx="4267198" cy="5088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A5A926-62A6-7A43-A076-095EF8621B81}"/>
              </a:ext>
            </a:extLst>
          </p:cNvPr>
          <p:cNvSpPr txBox="1"/>
          <p:nvPr/>
        </p:nvSpPr>
        <p:spPr>
          <a:xfrm>
            <a:off x="6210486" y="1413689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95255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A4FB5-30A2-D24A-A60A-F6D43A67A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776" y="1029562"/>
            <a:ext cx="9198224" cy="5175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A1B6E-A99D-2F4D-9897-4C9BA557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22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Effects of chilling and false spring on leaf traits</a:t>
            </a:r>
          </a:p>
        </p:txBody>
      </p:sp>
    </p:spTree>
    <p:extLst>
      <p:ext uri="{BB962C8B-B14F-4D97-AF65-F5344CB8AC3E}">
        <p14:creationId xmlns:p14="http://schemas.microsoft.com/office/powerpoint/2010/main" val="358015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209D7-DE88-C84E-889C-6F4C375B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Phenological Rank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2F400E-1B65-CA4E-B2C4-3765B34E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167" y="2426818"/>
            <a:ext cx="5340716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DF93E-6FB8-7940-A131-AE62C9D5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471090"/>
            <a:ext cx="5455917" cy="39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36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9" b="-3"/>
          <a:stretch/>
        </p:blipFill>
        <p:spPr>
          <a:xfrm rot="16200000">
            <a:off x="8822" y="2773629"/>
            <a:ext cx="4080254" cy="34428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10024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4" r="-3" b="-3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Duration of vegetative risk lengthens with false springs but chilling can compensate</a:t>
            </a: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False springs cause meristem damage and damage to leaves</a:t>
            </a: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Phenological rank is not changing, but communities could be reshaped from freeze damage and less chilling with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08634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1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Wayne Daly</a:t>
            </a:r>
          </a:p>
          <a:p>
            <a:r>
              <a:rPr lang="en-US" dirty="0"/>
              <a:t>Lee Toomey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23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2AAA4-C743-E24C-BECF-C69B5CAE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10" y="2578239"/>
            <a:ext cx="5604771" cy="3736514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83437E4-E032-8446-ADD0-15D8378FF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0" t="17106"/>
          <a:stretch/>
        </p:blipFill>
        <p:spPr>
          <a:xfrm>
            <a:off x="9575253" y="16933"/>
            <a:ext cx="2616747" cy="6314753"/>
          </a:xfrm>
          <a:prstGeom prst="rect">
            <a:avLst/>
          </a:prstGeom>
        </p:spPr>
      </p:pic>
      <p:pic>
        <p:nvPicPr>
          <p:cNvPr id="7" name="Picture 2" descr="mage result for university of british columbia logo">
            <a:extLst>
              <a:ext uri="{FF2B5EF4-FFF2-40B4-BE49-F238E27FC236}">
                <a16:creationId xmlns:a16="http://schemas.microsoft.com/office/drawing/2014/main" id="{22AEC9EA-7504-6D4D-B91D-425939811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575253" y="-1"/>
            <a:ext cx="2616747" cy="10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86AAFC7-2A78-AD41-A4A9-76BDE0B1E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49" t="25111" r="43366"/>
          <a:stretch/>
        </p:blipFill>
        <p:spPr>
          <a:xfrm>
            <a:off x="0" y="543247"/>
            <a:ext cx="2988644" cy="5771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A41B6-AC2C-E74C-8126-7B8CEE0162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644" y="1653235"/>
            <a:ext cx="2752377" cy="8992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12A745-04A7-E849-9F4E-EF32C2970662}"/>
              </a:ext>
            </a:extLst>
          </p:cNvPr>
          <p:cNvSpPr txBox="1"/>
          <p:nvPr/>
        </p:nvSpPr>
        <p:spPr>
          <a:xfrm>
            <a:off x="4733904" y="491065"/>
            <a:ext cx="314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</a:rPr>
              <a:t>COAUTHORS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25E79-3F4E-0C41-83C3-49214D3F0A5F}"/>
              </a:ext>
            </a:extLst>
          </p:cNvPr>
          <p:cNvSpPr txBox="1"/>
          <p:nvPr/>
        </p:nvSpPr>
        <p:spPr>
          <a:xfrm>
            <a:off x="5784516" y="6314753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Kea Woodruff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CE44-0FC1-EF48-9D44-92D1EFA450D5}"/>
              </a:ext>
            </a:extLst>
          </p:cNvPr>
          <p:cNvSpPr txBox="1"/>
          <p:nvPr/>
        </p:nvSpPr>
        <p:spPr>
          <a:xfrm>
            <a:off x="10275169" y="6314753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9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4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Process of </a:t>
            </a:r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</a:rPr>
              <a:t>Leafout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American Beech: </a:t>
            </a:r>
            <a:r>
              <a:rPr lang="en-US" sz="2800" i="1" dirty="0">
                <a:solidFill>
                  <a:schemeClr val="accent4">
                    <a:lumMod val="75000"/>
                  </a:schemeClr>
                </a:solidFill>
              </a:rPr>
              <a:t>Fagus sylvatica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52864" y="6281694"/>
            <a:ext cx="38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Ettinger, Chamberlain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 </a:t>
            </a:r>
            <a:r>
              <a:rPr lang="en-US" dirty="0"/>
              <a:t>2020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2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Freeze tolerance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Arc 9"/>
          <p:cNvSpPr/>
          <p:nvPr/>
        </p:nvSpPr>
        <p:spPr>
          <a:xfrm rot="5594007" flipH="1">
            <a:off x="9909575" y="1203837"/>
            <a:ext cx="476127" cy="2112722"/>
          </a:xfrm>
          <a:prstGeom prst="arc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717CC-01D6-9947-BAF1-B02A911E1FA4}"/>
              </a:ext>
            </a:extLst>
          </p:cNvPr>
          <p:cNvSpPr txBox="1"/>
          <p:nvPr/>
        </p:nvSpPr>
        <p:spPr>
          <a:xfrm>
            <a:off x="7409352" y="2685284"/>
            <a:ext cx="452996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Duration of Vegetative Risk</a:t>
            </a:r>
          </a:p>
        </p:txBody>
      </p:sp>
    </p:spTree>
    <p:extLst>
      <p:ext uri="{BB962C8B-B14F-4D97-AF65-F5344CB8AC3E}">
        <p14:creationId xmlns:p14="http://schemas.microsoft.com/office/powerpoint/2010/main" val="42669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935" y="1764096"/>
            <a:ext cx="5756060" cy="3964486"/>
          </a:xfrm>
          <a:prstGeom prst="rect">
            <a:avLst/>
          </a:prstGeom>
        </p:spPr>
      </p:pic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BUDBURST</a:t>
            </a:r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LEAFOUT</a:t>
            </a:r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5" name="TextBox 4"/>
          <p:cNvSpPr txBox="1"/>
          <p:nvPr/>
        </p:nvSpPr>
        <p:spPr>
          <a:xfrm>
            <a:off x="1628258" y="5224053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DURATION OF VEGETATIVE RISK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869" y="545634"/>
            <a:ext cx="5896160" cy="3933233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963772" y="1905331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413745"/>
            <a:ext cx="458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et al, </a:t>
            </a:r>
            <a:r>
              <a:rPr lang="en-US" i="1" dirty="0"/>
              <a:t>Global Change Biology</a:t>
            </a:r>
            <a:r>
              <a:rPr lang="en-US" dirty="0"/>
              <a:t> 2019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84" y="2535319"/>
            <a:ext cx="5926316" cy="3953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60876" y="6488668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67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5" grpId="0"/>
      <p:bldP spid="6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ere’s the risk?"/>
          <p:cNvSpPr/>
          <p:nvPr/>
        </p:nvSpPr>
        <p:spPr>
          <a:xfrm>
            <a:off x="195204" y="156494"/>
            <a:ext cx="899093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Spring: </a:t>
            </a: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freezing temperatures after budburst has initiated </a:t>
            </a: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4690671" y="3455006"/>
            <a:ext cx="2804984" cy="1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99" y="2334463"/>
            <a:ext cx="3281557" cy="2189073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5417ABD3-79C7-824C-B742-4880974E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923" y="2334463"/>
            <a:ext cx="3281554" cy="2187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23" y="2360470"/>
            <a:ext cx="3281556" cy="2189073"/>
          </a:xfrm>
          <a:prstGeom prst="rect">
            <a:avLst/>
          </a:prstGeom>
        </p:spPr>
      </p:pic>
      <p:pic>
        <p:nvPicPr>
          <p:cNvPr id="16" name="Picture 15" descr="A close up of a green plant&#10;&#10;Description automatically generated">
            <a:extLst>
              <a:ext uri="{FF2B5EF4-FFF2-40B4-BE49-F238E27FC236}">
                <a16:creationId xmlns:a16="http://schemas.microsoft.com/office/drawing/2014/main" id="{2237931B-43F7-4443-8E4F-CD1AF9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89" t="28128" r="19945" b="20562"/>
          <a:stretch/>
        </p:blipFill>
        <p:spPr>
          <a:xfrm>
            <a:off x="1206844" y="2334463"/>
            <a:ext cx="3287235" cy="2189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694942-14BE-FA4E-BA1C-A622D7DDBFBA}"/>
              </a:ext>
            </a:extLst>
          </p:cNvPr>
          <p:cNvSpPr txBox="1"/>
          <p:nvPr/>
        </p:nvSpPr>
        <p:spPr>
          <a:xfrm>
            <a:off x="2288931" y="1940979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Budburst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26B13-3AEE-D547-89AA-2DFA316B65B6}"/>
              </a:ext>
            </a:extLst>
          </p:cNvPr>
          <p:cNvSpPr txBox="1"/>
          <p:nvPr/>
        </p:nvSpPr>
        <p:spPr>
          <a:xfrm>
            <a:off x="8849145" y="194097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031" y="1174791"/>
            <a:ext cx="4017072" cy="541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2A891-F76C-1347-9C50-E9BED24FD4A5}"/>
              </a:ext>
            </a:extLst>
          </p:cNvPr>
          <p:cNvSpPr txBox="1"/>
          <p:nvPr/>
        </p:nvSpPr>
        <p:spPr>
          <a:xfrm>
            <a:off x="6638776" y="6497191"/>
            <a:ext cx="14914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Gu et al, 2007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2824EB-89FB-544E-88E2-927886AA9171}"/>
              </a:ext>
            </a:extLst>
          </p:cNvPr>
          <p:cNvSpPr/>
          <p:nvPr/>
        </p:nvSpPr>
        <p:spPr>
          <a:xfrm>
            <a:off x="4113203" y="3935735"/>
            <a:ext cx="4017072" cy="262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CC7F0-CB93-F443-819D-7017DC762D1C}"/>
              </a:ext>
            </a:extLst>
          </p:cNvPr>
          <p:cNvSpPr txBox="1"/>
          <p:nvPr/>
        </p:nvSpPr>
        <p:spPr>
          <a:xfrm>
            <a:off x="3421787" y="5354089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DURATION OF VEGETATIVE RISK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28D2F46-6C98-614C-B385-1B13D46D4FC9}"/>
              </a:ext>
            </a:extLst>
          </p:cNvPr>
          <p:cNvSpPr/>
          <p:nvPr/>
        </p:nvSpPr>
        <p:spPr>
          <a:xfrm rot="16200000">
            <a:off x="5766270" y="2347401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11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7" grpId="0"/>
      <p:bldP spid="17" grpId="1"/>
      <p:bldP spid="18" grpId="0"/>
      <p:bldP spid="18" grpId="1"/>
      <p:bldP spid="14" grpId="0" animBg="1"/>
      <p:bldP spid="15" grpId="0" animBg="1"/>
      <p:bldP spid="15" grpId="1" animBg="1"/>
      <p:bldP spid="13" grpId="1"/>
      <p:bldP spid="13" grpId="2"/>
      <p:bldP spid="19" grpId="1" animBg="1"/>
      <p:bldP spid="1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086" y="-71619"/>
            <a:ext cx="11377914" cy="919665"/>
          </a:xfrm>
        </p:spPr>
        <p:txBody>
          <a:bodyPr/>
          <a:lstStyle/>
          <a:p>
            <a:r>
              <a:rPr lang="en-US" dirty="0"/>
              <a:t>Species differences: tolerance vs avoidance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E7107-52EB-5F43-990F-3EADC1CF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63" y="848046"/>
            <a:ext cx="6609587" cy="60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37" y="325449"/>
            <a:ext cx="4346590" cy="1666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GREENHOUSE EXPERIMENT: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472950" y="1138951"/>
            <a:ext cx="6858000" cy="4580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643" y="2424223"/>
            <a:ext cx="555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8 NEW ENGLAND TREE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643" y="3406297"/>
            <a:ext cx="65154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3 LEVELS OF OVER-WINTER CHILLING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4 WEEKS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6 WEEKS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8 WEEKS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643" y="5550131"/>
            <a:ext cx="3263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3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FALSE SPRING</a:t>
            </a:r>
          </a:p>
        </p:txBody>
      </p:sp>
    </p:spTree>
    <p:extLst>
      <p:ext uri="{BB962C8B-B14F-4D97-AF65-F5344CB8AC3E}">
        <p14:creationId xmlns:p14="http://schemas.microsoft.com/office/powerpoint/2010/main" val="50317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334</Words>
  <Application>Microsoft Macintosh PowerPoint</Application>
  <PresentationFormat>Widescreen</PresentationFormat>
  <Paragraphs>87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Book</vt:lpstr>
      <vt:lpstr>Avenir Next</vt:lpstr>
      <vt:lpstr>Calibri</vt:lpstr>
      <vt:lpstr>Calibri Light</vt:lpstr>
      <vt:lpstr>Helvetica Neue</vt:lpstr>
      <vt:lpstr>Office Theme</vt:lpstr>
      <vt:lpstr>False spring damage on temperate tree seedlings is amplified with winter warming </vt:lpstr>
      <vt:lpstr>PowerPoint Presentation</vt:lpstr>
      <vt:lpstr>PowerPoint Presentation</vt:lpstr>
      <vt:lpstr>PHENOLOGY USES MULTIPLE CUES</vt:lpstr>
      <vt:lpstr>Freeze tolerance </vt:lpstr>
      <vt:lpstr>PowerPoint Presentation</vt:lpstr>
      <vt:lpstr>PowerPoint Presentation</vt:lpstr>
      <vt:lpstr>Species differences: tolerance vs avoidance</vt:lpstr>
      <vt:lpstr>GREENHOUSE EXPERIMENT:</vt:lpstr>
      <vt:lpstr>PowerPoint Presentation</vt:lpstr>
      <vt:lpstr>False spring treatment</vt:lpstr>
      <vt:lpstr>PowerPoint Presentation</vt:lpstr>
      <vt:lpstr>Effects of chilling and false spring on Phenology</vt:lpstr>
      <vt:lpstr>Effects of chilling and false spring on growth</vt:lpstr>
      <vt:lpstr>Effects of chilling and false spring on leaf traits</vt:lpstr>
      <vt:lpstr>Phenological Rank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False spring damage on temperate tree seedlings is amplified with winter warming </dc:title>
  <dc:creator>Chamberlain, Catherine</dc:creator>
  <cp:lastModifiedBy>Chamberlain, Catherine</cp:lastModifiedBy>
  <cp:revision>1</cp:revision>
  <dcterms:created xsi:type="dcterms:W3CDTF">2020-07-20T14:53:46Z</dcterms:created>
  <dcterms:modified xsi:type="dcterms:W3CDTF">2020-07-20T14:55:03Z</dcterms:modified>
</cp:coreProperties>
</file>